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11496" r:id="rId2"/>
    <p:sldId id="11498" r:id="rId3"/>
    <p:sldId id="11500" r:id="rId4"/>
    <p:sldId id="304" r:id="rId5"/>
    <p:sldId id="11501" r:id="rId6"/>
    <p:sldId id="11505" r:id="rId7"/>
    <p:sldId id="11502" r:id="rId8"/>
    <p:sldId id="11503" r:id="rId9"/>
    <p:sldId id="11497" r:id="rId10"/>
    <p:sldId id="306" r:id="rId11"/>
    <p:sldId id="261" r:id="rId12"/>
    <p:sldId id="11504" r:id="rId1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89204" autoAdjust="0"/>
  </p:normalViewPr>
  <p:slideViewPr>
    <p:cSldViewPr snapToGrid="0">
      <p:cViewPr varScale="1">
        <p:scale>
          <a:sx n="122" d="100"/>
          <a:sy n="122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580931-2BAA-4E22-94DD-5275ADBB4B8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AE74450E-11B1-41B3-94BF-CB74C4351AA6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US" dirty="0"/>
            <a:t>Get to Work with the Brightest People</a:t>
          </a:r>
          <a:endParaRPr lang="th-TH" dirty="0"/>
        </a:p>
      </dgm:t>
    </dgm:pt>
    <dgm:pt modelId="{F2C010AF-91A6-44B0-B10E-C2B7B547F13C}" type="parTrans" cxnId="{709631D8-8742-465B-829F-A718D1BDF2EC}">
      <dgm:prSet/>
      <dgm:spPr/>
      <dgm:t>
        <a:bodyPr/>
        <a:lstStyle/>
        <a:p>
          <a:endParaRPr lang="th-TH"/>
        </a:p>
      </dgm:t>
    </dgm:pt>
    <dgm:pt modelId="{F5EF9904-113A-40D0-9559-308BA32ECA0C}" type="sibTrans" cxnId="{709631D8-8742-465B-829F-A718D1BDF2EC}">
      <dgm:prSet/>
      <dgm:spPr/>
      <dgm:t>
        <a:bodyPr/>
        <a:lstStyle/>
        <a:p>
          <a:endParaRPr lang="th-TH"/>
        </a:p>
      </dgm:t>
    </dgm:pt>
    <dgm:pt modelId="{F780A382-F9E6-4F55-B824-3538731AA12A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US" dirty="0"/>
            <a:t>Established Data Infrastructure and Analytics Tools</a:t>
          </a:r>
          <a:endParaRPr lang="th-TH" dirty="0"/>
        </a:p>
      </dgm:t>
    </dgm:pt>
    <dgm:pt modelId="{0C871166-8E90-4E21-B644-81F4AC38D9D1}" type="parTrans" cxnId="{A3512FDC-CFE9-4644-8264-9D974B093D77}">
      <dgm:prSet/>
      <dgm:spPr/>
      <dgm:t>
        <a:bodyPr/>
        <a:lstStyle/>
        <a:p>
          <a:endParaRPr lang="th-TH"/>
        </a:p>
      </dgm:t>
    </dgm:pt>
    <dgm:pt modelId="{4781167B-7D23-4EA9-A486-103B1F5E09B9}" type="sibTrans" cxnId="{A3512FDC-CFE9-4644-8264-9D974B093D77}">
      <dgm:prSet/>
      <dgm:spPr/>
      <dgm:t>
        <a:bodyPr/>
        <a:lstStyle/>
        <a:p>
          <a:endParaRPr lang="th-TH"/>
        </a:p>
      </dgm:t>
    </dgm:pt>
    <dgm:pt modelId="{06E508BF-9042-49E0-82BB-B67CD5E2189C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US" dirty="0"/>
            <a:t>Flexible Working Style</a:t>
          </a:r>
          <a:endParaRPr lang="th-TH" dirty="0"/>
        </a:p>
      </dgm:t>
    </dgm:pt>
    <dgm:pt modelId="{5912AFDC-94BC-4421-A711-02D1CEEC3B9C}" type="parTrans" cxnId="{DA707AAA-D8B7-41AE-A1C1-BAB301ECDC3C}">
      <dgm:prSet/>
      <dgm:spPr/>
      <dgm:t>
        <a:bodyPr/>
        <a:lstStyle/>
        <a:p>
          <a:endParaRPr lang="th-TH"/>
        </a:p>
      </dgm:t>
    </dgm:pt>
    <dgm:pt modelId="{0CD33F6A-B1F4-41FD-A997-C43A23267B8B}" type="sibTrans" cxnId="{DA707AAA-D8B7-41AE-A1C1-BAB301ECDC3C}">
      <dgm:prSet/>
      <dgm:spPr/>
      <dgm:t>
        <a:bodyPr/>
        <a:lstStyle/>
        <a:p>
          <a:endParaRPr lang="th-TH"/>
        </a:p>
      </dgm:t>
    </dgm:pt>
    <dgm:pt modelId="{3BC52F65-30A8-42CB-AA03-5A123C612247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US" dirty="0"/>
            <a:t>Opportunity to Pursue Your Own Ideas</a:t>
          </a:r>
          <a:endParaRPr lang="th-TH" dirty="0"/>
        </a:p>
      </dgm:t>
    </dgm:pt>
    <dgm:pt modelId="{DA3C1CD6-1956-4C2A-ABEB-B061BAB34137}" type="parTrans" cxnId="{69C15C53-2E25-43D7-9745-40228DED09A2}">
      <dgm:prSet/>
      <dgm:spPr/>
      <dgm:t>
        <a:bodyPr/>
        <a:lstStyle/>
        <a:p>
          <a:endParaRPr lang="th-TH"/>
        </a:p>
      </dgm:t>
    </dgm:pt>
    <dgm:pt modelId="{BBCA7970-7567-4ADB-B71A-FF5D66541380}" type="sibTrans" cxnId="{69C15C53-2E25-43D7-9745-40228DED09A2}">
      <dgm:prSet/>
      <dgm:spPr/>
      <dgm:t>
        <a:bodyPr/>
        <a:lstStyle/>
        <a:p>
          <a:endParaRPr lang="th-TH"/>
        </a:p>
      </dgm:t>
    </dgm:pt>
    <dgm:pt modelId="{08F03826-3791-4A1F-A929-C412D82C031A}">
      <dgm:prSet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US" dirty="0"/>
            <a:t>Sexy Young Generation</a:t>
          </a:r>
          <a:endParaRPr lang="th-TH" dirty="0"/>
        </a:p>
      </dgm:t>
    </dgm:pt>
    <dgm:pt modelId="{C30755C2-2AF6-4B14-A819-D5AA9455B36F}" type="parTrans" cxnId="{B198AF6A-D89A-4F46-AAB7-18299579A0CA}">
      <dgm:prSet/>
      <dgm:spPr/>
      <dgm:t>
        <a:bodyPr/>
        <a:lstStyle/>
        <a:p>
          <a:endParaRPr lang="th-TH"/>
        </a:p>
      </dgm:t>
    </dgm:pt>
    <dgm:pt modelId="{2BA5C863-4836-4513-A068-559F96F62B7E}" type="sibTrans" cxnId="{B198AF6A-D89A-4F46-AAB7-18299579A0CA}">
      <dgm:prSet/>
      <dgm:spPr/>
      <dgm:t>
        <a:bodyPr/>
        <a:lstStyle/>
        <a:p>
          <a:endParaRPr lang="th-TH"/>
        </a:p>
      </dgm:t>
    </dgm:pt>
    <dgm:pt modelId="{749BAF1A-CB59-450B-B0E9-A50F03B682D4}">
      <dgm:prSet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US" dirty="0"/>
            <a:t>Result Driven</a:t>
          </a:r>
          <a:endParaRPr lang="th-TH" dirty="0"/>
        </a:p>
      </dgm:t>
    </dgm:pt>
    <dgm:pt modelId="{6543F8BA-2729-48E0-9F4F-8B52CE7C555E}" type="parTrans" cxnId="{4880B32A-5263-48AB-821B-A6CBBC1937F5}">
      <dgm:prSet/>
      <dgm:spPr/>
      <dgm:t>
        <a:bodyPr/>
        <a:lstStyle/>
        <a:p>
          <a:endParaRPr lang="th-TH"/>
        </a:p>
      </dgm:t>
    </dgm:pt>
    <dgm:pt modelId="{ABE22FE9-443D-43FF-A277-289AE96CB5B0}" type="sibTrans" cxnId="{4880B32A-5263-48AB-821B-A6CBBC1937F5}">
      <dgm:prSet/>
      <dgm:spPr/>
      <dgm:t>
        <a:bodyPr/>
        <a:lstStyle/>
        <a:p>
          <a:endParaRPr lang="th-TH"/>
        </a:p>
      </dgm:t>
    </dgm:pt>
    <dgm:pt modelId="{7C4E2E55-9D07-44E4-98E4-70FDE25470F7}" type="pres">
      <dgm:prSet presAssocID="{86580931-2BAA-4E22-94DD-5275ADBB4B81}" presName="diagram" presStyleCnt="0">
        <dgm:presLayoutVars>
          <dgm:dir/>
          <dgm:resizeHandles val="exact"/>
        </dgm:presLayoutVars>
      </dgm:prSet>
      <dgm:spPr/>
    </dgm:pt>
    <dgm:pt modelId="{1F48F7B9-A39B-4677-8B5B-5B2F93BD6D85}" type="pres">
      <dgm:prSet presAssocID="{AE74450E-11B1-41B3-94BF-CB74C4351AA6}" presName="node" presStyleLbl="node1" presStyleIdx="0" presStyleCnt="6">
        <dgm:presLayoutVars>
          <dgm:bulletEnabled val="1"/>
        </dgm:presLayoutVars>
      </dgm:prSet>
      <dgm:spPr/>
    </dgm:pt>
    <dgm:pt modelId="{114EFB75-0164-4030-AB95-72E8A172A773}" type="pres">
      <dgm:prSet presAssocID="{F5EF9904-113A-40D0-9559-308BA32ECA0C}" presName="sibTrans" presStyleCnt="0"/>
      <dgm:spPr/>
    </dgm:pt>
    <dgm:pt modelId="{6F36D12B-FCB7-4EB5-8DF3-051021C274E3}" type="pres">
      <dgm:prSet presAssocID="{08F03826-3791-4A1F-A929-C412D82C031A}" presName="node" presStyleLbl="node1" presStyleIdx="1" presStyleCnt="6">
        <dgm:presLayoutVars>
          <dgm:bulletEnabled val="1"/>
        </dgm:presLayoutVars>
      </dgm:prSet>
      <dgm:spPr/>
    </dgm:pt>
    <dgm:pt modelId="{DADF3B48-D5D3-4D1E-A3EB-D02167A75E01}" type="pres">
      <dgm:prSet presAssocID="{2BA5C863-4836-4513-A068-559F96F62B7E}" presName="sibTrans" presStyleCnt="0"/>
      <dgm:spPr/>
    </dgm:pt>
    <dgm:pt modelId="{5815E629-AB25-4FF5-8408-0C96455CDB02}" type="pres">
      <dgm:prSet presAssocID="{F780A382-F9E6-4F55-B824-3538731AA12A}" presName="node" presStyleLbl="node1" presStyleIdx="2" presStyleCnt="6">
        <dgm:presLayoutVars>
          <dgm:bulletEnabled val="1"/>
        </dgm:presLayoutVars>
      </dgm:prSet>
      <dgm:spPr/>
    </dgm:pt>
    <dgm:pt modelId="{772313BA-2BF5-47C6-8204-AA269BDB0B21}" type="pres">
      <dgm:prSet presAssocID="{4781167B-7D23-4EA9-A486-103B1F5E09B9}" presName="sibTrans" presStyleCnt="0"/>
      <dgm:spPr/>
    </dgm:pt>
    <dgm:pt modelId="{D7A00950-8ACD-483B-BE64-A5A8AB8E1E40}" type="pres">
      <dgm:prSet presAssocID="{06E508BF-9042-49E0-82BB-B67CD5E2189C}" presName="node" presStyleLbl="node1" presStyleIdx="3" presStyleCnt="6">
        <dgm:presLayoutVars>
          <dgm:bulletEnabled val="1"/>
        </dgm:presLayoutVars>
      </dgm:prSet>
      <dgm:spPr/>
    </dgm:pt>
    <dgm:pt modelId="{F9C0AED3-1B3A-44AC-B055-A6BA74F06143}" type="pres">
      <dgm:prSet presAssocID="{0CD33F6A-B1F4-41FD-A997-C43A23267B8B}" presName="sibTrans" presStyleCnt="0"/>
      <dgm:spPr/>
    </dgm:pt>
    <dgm:pt modelId="{141BE8E7-2709-471D-97B4-15DC084BC44E}" type="pres">
      <dgm:prSet presAssocID="{3BC52F65-30A8-42CB-AA03-5A123C612247}" presName="node" presStyleLbl="node1" presStyleIdx="4" presStyleCnt="6">
        <dgm:presLayoutVars>
          <dgm:bulletEnabled val="1"/>
        </dgm:presLayoutVars>
      </dgm:prSet>
      <dgm:spPr/>
    </dgm:pt>
    <dgm:pt modelId="{32C5330E-5B36-4CB1-94D7-97DB986FA445}" type="pres">
      <dgm:prSet presAssocID="{BBCA7970-7567-4ADB-B71A-FF5D66541380}" presName="sibTrans" presStyleCnt="0"/>
      <dgm:spPr/>
    </dgm:pt>
    <dgm:pt modelId="{503D108A-CA2D-49D1-A28F-6725D6648B74}" type="pres">
      <dgm:prSet presAssocID="{749BAF1A-CB59-450B-B0E9-A50F03B682D4}" presName="node" presStyleLbl="node1" presStyleIdx="5" presStyleCnt="6">
        <dgm:presLayoutVars>
          <dgm:bulletEnabled val="1"/>
        </dgm:presLayoutVars>
      </dgm:prSet>
      <dgm:spPr/>
    </dgm:pt>
  </dgm:ptLst>
  <dgm:cxnLst>
    <dgm:cxn modelId="{4880B32A-5263-48AB-821B-A6CBBC1937F5}" srcId="{86580931-2BAA-4E22-94DD-5275ADBB4B81}" destId="{749BAF1A-CB59-450B-B0E9-A50F03B682D4}" srcOrd="5" destOrd="0" parTransId="{6543F8BA-2729-48E0-9F4F-8B52CE7C555E}" sibTransId="{ABE22FE9-443D-43FF-A277-289AE96CB5B0}"/>
    <dgm:cxn modelId="{91904B41-B785-4463-A5CD-C1EE37A9055A}" type="presOf" srcId="{749BAF1A-CB59-450B-B0E9-A50F03B682D4}" destId="{503D108A-CA2D-49D1-A28F-6725D6648B74}" srcOrd="0" destOrd="0" presId="urn:microsoft.com/office/officeart/2005/8/layout/default"/>
    <dgm:cxn modelId="{69C15C53-2E25-43D7-9745-40228DED09A2}" srcId="{86580931-2BAA-4E22-94DD-5275ADBB4B81}" destId="{3BC52F65-30A8-42CB-AA03-5A123C612247}" srcOrd="4" destOrd="0" parTransId="{DA3C1CD6-1956-4C2A-ABEB-B061BAB34137}" sibTransId="{BBCA7970-7567-4ADB-B71A-FF5D66541380}"/>
    <dgm:cxn modelId="{B198AF6A-D89A-4F46-AAB7-18299579A0CA}" srcId="{86580931-2BAA-4E22-94DD-5275ADBB4B81}" destId="{08F03826-3791-4A1F-A929-C412D82C031A}" srcOrd="1" destOrd="0" parTransId="{C30755C2-2AF6-4B14-A819-D5AA9455B36F}" sibTransId="{2BA5C863-4836-4513-A068-559F96F62B7E}"/>
    <dgm:cxn modelId="{662F0089-66E9-4BD0-9852-4F9FDC22B517}" type="presOf" srcId="{08F03826-3791-4A1F-A929-C412D82C031A}" destId="{6F36D12B-FCB7-4EB5-8DF3-051021C274E3}" srcOrd="0" destOrd="0" presId="urn:microsoft.com/office/officeart/2005/8/layout/default"/>
    <dgm:cxn modelId="{DA707AAA-D8B7-41AE-A1C1-BAB301ECDC3C}" srcId="{86580931-2BAA-4E22-94DD-5275ADBB4B81}" destId="{06E508BF-9042-49E0-82BB-B67CD5E2189C}" srcOrd="3" destOrd="0" parTransId="{5912AFDC-94BC-4421-A711-02D1CEEC3B9C}" sibTransId="{0CD33F6A-B1F4-41FD-A997-C43A23267B8B}"/>
    <dgm:cxn modelId="{C4FB36B7-61F7-4A4C-92A9-B08E03F8FB49}" type="presOf" srcId="{86580931-2BAA-4E22-94DD-5275ADBB4B81}" destId="{7C4E2E55-9D07-44E4-98E4-70FDE25470F7}" srcOrd="0" destOrd="0" presId="urn:microsoft.com/office/officeart/2005/8/layout/default"/>
    <dgm:cxn modelId="{0DAEEEC4-0B05-4BA5-9262-01514CB9B595}" type="presOf" srcId="{AE74450E-11B1-41B3-94BF-CB74C4351AA6}" destId="{1F48F7B9-A39B-4677-8B5B-5B2F93BD6D85}" srcOrd="0" destOrd="0" presId="urn:microsoft.com/office/officeart/2005/8/layout/default"/>
    <dgm:cxn modelId="{E66185C6-1C5B-4FE3-A209-1205F1F46BFA}" type="presOf" srcId="{F780A382-F9E6-4F55-B824-3538731AA12A}" destId="{5815E629-AB25-4FF5-8408-0C96455CDB02}" srcOrd="0" destOrd="0" presId="urn:microsoft.com/office/officeart/2005/8/layout/default"/>
    <dgm:cxn modelId="{709631D8-8742-465B-829F-A718D1BDF2EC}" srcId="{86580931-2BAA-4E22-94DD-5275ADBB4B81}" destId="{AE74450E-11B1-41B3-94BF-CB74C4351AA6}" srcOrd="0" destOrd="0" parTransId="{F2C010AF-91A6-44B0-B10E-C2B7B547F13C}" sibTransId="{F5EF9904-113A-40D0-9559-308BA32ECA0C}"/>
    <dgm:cxn modelId="{A3512FDC-CFE9-4644-8264-9D974B093D77}" srcId="{86580931-2BAA-4E22-94DD-5275ADBB4B81}" destId="{F780A382-F9E6-4F55-B824-3538731AA12A}" srcOrd="2" destOrd="0" parTransId="{0C871166-8E90-4E21-B644-81F4AC38D9D1}" sibTransId="{4781167B-7D23-4EA9-A486-103B1F5E09B9}"/>
    <dgm:cxn modelId="{2E6F65E4-DCBA-4E02-880A-3790497F7333}" type="presOf" srcId="{3BC52F65-30A8-42CB-AA03-5A123C612247}" destId="{141BE8E7-2709-471D-97B4-15DC084BC44E}" srcOrd="0" destOrd="0" presId="urn:microsoft.com/office/officeart/2005/8/layout/default"/>
    <dgm:cxn modelId="{9A5767E4-4AEE-46E1-AC47-ACAA676DE0BB}" type="presOf" srcId="{06E508BF-9042-49E0-82BB-B67CD5E2189C}" destId="{D7A00950-8ACD-483B-BE64-A5A8AB8E1E40}" srcOrd="0" destOrd="0" presId="urn:microsoft.com/office/officeart/2005/8/layout/default"/>
    <dgm:cxn modelId="{91324035-EF60-49C6-ADA8-D9D941C6D7FE}" type="presParOf" srcId="{7C4E2E55-9D07-44E4-98E4-70FDE25470F7}" destId="{1F48F7B9-A39B-4677-8B5B-5B2F93BD6D85}" srcOrd="0" destOrd="0" presId="urn:microsoft.com/office/officeart/2005/8/layout/default"/>
    <dgm:cxn modelId="{1EB918FD-76FC-4735-9F29-4C349DD6CAE0}" type="presParOf" srcId="{7C4E2E55-9D07-44E4-98E4-70FDE25470F7}" destId="{114EFB75-0164-4030-AB95-72E8A172A773}" srcOrd="1" destOrd="0" presId="urn:microsoft.com/office/officeart/2005/8/layout/default"/>
    <dgm:cxn modelId="{19A7A3D0-D529-4315-AB75-54A7AB46482C}" type="presParOf" srcId="{7C4E2E55-9D07-44E4-98E4-70FDE25470F7}" destId="{6F36D12B-FCB7-4EB5-8DF3-051021C274E3}" srcOrd="2" destOrd="0" presId="urn:microsoft.com/office/officeart/2005/8/layout/default"/>
    <dgm:cxn modelId="{1AF590B9-685C-45E2-9C3E-84F6F0ACCC19}" type="presParOf" srcId="{7C4E2E55-9D07-44E4-98E4-70FDE25470F7}" destId="{DADF3B48-D5D3-4D1E-A3EB-D02167A75E01}" srcOrd="3" destOrd="0" presId="urn:microsoft.com/office/officeart/2005/8/layout/default"/>
    <dgm:cxn modelId="{39F1B9A2-FB5F-49B6-AA09-46BCC6D37971}" type="presParOf" srcId="{7C4E2E55-9D07-44E4-98E4-70FDE25470F7}" destId="{5815E629-AB25-4FF5-8408-0C96455CDB02}" srcOrd="4" destOrd="0" presId="urn:microsoft.com/office/officeart/2005/8/layout/default"/>
    <dgm:cxn modelId="{4AB16CFC-B1AD-412F-B832-731C0ADB80C4}" type="presParOf" srcId="{7C4E2E55-9D07-44E4-98E4-70FDE25470F7}" destId="{772313BA-2BF5-47C6-8204-AA269BDB0B21}" srcOrd="5" destOrd="0" presId="urn:microsoft.com/office/officeart/2005/8/layout/default"/>
    <dgm:cxn modelId="{F15BFCB9-8E6E-43FA-8480-83C2DB914940}" type="presParOf" srcId="{7C4E2E55-9D07-44E4-98E4-70FDE25470F7}" destId="{D7A00950-8ACD-483B-BE64-A5A8AB8E1E40}" srcOrd="6" destOrd="0" presId="urn:microsoft.com/office/officeart/2005/8/layout/default"/>
    <dgm:cxn modelId="{4819A09E-BE36-4005-9FA4-0A337A6B02D9}" type="presParOf" srcId="{7C4E2E55-9D07-44E4-98E4-70FDE25470F7}" destId="{F9C0AED3-1B3A-44AC-B055-A6BA74F06143}" srcOrd="7" destOrd="0" presId="urn:microsoft.com/office/officeart/2005/8/layout/default"/>
    <dgm:cxn modelId="{45BABC7B-5C6F-4644-9344-858BE8D2FFB3}" type="presParOf" srcId="{7C4E2E55-9D07-44E4-98E4-70FDE25470F7}" destId="{141BE8E7-2709-471D-97B4-15DC084BC44E}" srcOrd="8" destOrd="0" presId="urn:microsoft.com/office/officeart/2005/8/layout/default"/>
    <dgm:cxn modelId="{E27A92F0-1B27-454D-9C1B-798365AF36D1}" type="presParOf" srcId="{7C4E2E55-9D07-44E4-98E4-70FDE25470F7}" destId="{32C5330E-5B36-4CB1-94D7-97DB986FA445}" srcOrd="9" destOrd="0" presId="urn:microsoft.com/office/officeart/2005/8/layout/default"/>
    <dgm:cxn modelId="{F0D79857-89EB-467C-99E2-9A2D90691C98}" type="presParOf" srcId="{7C4E2E55-9D07-44E4-98E4-70FDE25470F7}" destId="{503D108A-CA2D-49D1-A28F-6725D6648B7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8F7B9-A39B-4677-8B5B-5B2F93BD6D85}">
      <dsp:nvSpPr>
        <dsp:cNvPr id="0" name=""/>
        <dsp:cNvSpPr/>
      </dsp:nvSpPr>
      <dsp:spPr>
        <a:xfrm>
          <a:off x="0" y="95296"/>
          <a:ext cx="3109799" cy="1865879"/>
        </a:xfrm>
        <a:prstGeom prst="rect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Get to Work with the Brightest People</a:t>
          </a:r>
          <a:endParaRPr lang="th-TH" sz="3000" kern="1200" dirty="0"/>
        </a:p>
      </dsp:txBody>
      <dsp:txXfrm>
        <a:off x="0" y="95296"/>
        <a:ext cx="3109799" cy="1865879"/>
      </dsp:txXfrm>
    </dsp:sp>
    <dsp:sp modelId="{6F36D12B-FCB7-4EB5-8DF3-051021C274E3}">
      <dsp:nvSpPr>
        <dsp:cNvPr id="0" name=""/>
        <dsp:cNvSpPr/>
      </dsp:nvSpPr>
      <dsp:spPr>
        <a:xfrm>
          <a:off x="3420779" y="95296"/>
          <a:ext cx="3109799" cy="1865879"/>
        </a:xfrm>
        <a:prstGeom prst="rect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Sexy Young Generation</a:t>
          </a:r>
          <a:endParaRPr lang="th-TH" sz="3000" kern="1200" dirty="0"/>
        </a:p>
      </dsp:txBody>
      <dsp:txXfrm>
        <a:off x="3420779" y="95296"/>
        <a:ext cx="3109799" cy="1865879"/>
      </dsp:txXfrm>
    </dsp:sp>
    <dsp:sp modelId="{5815E629-AB25-4FF5-8408-0C96455CDB02}">
      <dsp:nvSpPr>
        <dsp:cNvPr id="0" name=""/>
        <dsp:cNvSpPr/>
      </dsp:nvSpPr>
      <dsp:spPr>
        <a:xfrm>
          <a:off x="6841558" y="95296"/>
          <a:ext cx="3109799" cy="1865879"/>
        </a:xfrm>
        <a:prstGeom prst="rect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Established Data Infrastructure and Analytics Tools</a:t>
          </a:r>
          <a:endParaRPr lang="th-TH" sz="3000" kern="1200" dirty="0"/>
        </a:p>
      </dsp:txBody>
      <dsp:txXfrm>
        <a:off x="6841558" y="95296"/>
        <a:ext cx="3109799" cy="1865879"/>
      </dsp:txXfrm>
    </dsp:sp>
    <dsp:sp modelId="{D7A00950-8ACD-483B-BE64-A5A8AB8E1E40}">
      <dsp:nvSpPr>
        <dsp:cNvPr id="0" name=""/>
        <dsp:cNvSpPr/>
      </dsp:nvSpPr>
      <dsp:spPr>
        <a:xfrm>
          <a:off x="0" y="2272156"/>
          <a:ext cx="3109799" cy="1865879"/>
        </a:xfrm>
        <a:prstGeom prst="rect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Flexible Working Style</a:t>
          </a:r>
          <a:endParaRPr lang="th-TH" sz="3000" kern="1200" dirty="0"/>
        </a:p>
      </dsp:txBody>
      <dsp:txXfrm>
        <a:off x="0" y="2272156"/>
        <a:ext cx="3109799" cy="1865879"/>
      </dsp:txXfrm>
    </dsp:sp>
    <dsp:sp modelId="{141BE8E7-2709-471D-97B4-15DC084BC44E}">
      <dsp:nvSpPr>
        <dsp:cNvPr id="0" name=""/>
        <dsp:cNvSpPr/>
      </dsp:nvSpPr>
      <dsp:spPr>
        <a:xfrm>
          <a:off x="3420779" y="2272156"/>
          <a:ext cx="3109799" cy="1865879"/>
        </a:xfrm>
        <a:prstGeom prst="rect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Opportunity to Pursue Your Own Ideas</a:t>
          </a:r>
          <a:endParaRPr lang="th-TH" sz="3000" kern="1200" dirty="0"/>
        </a:p>
      </dsp:txBody>
      <dsp:txXfrm>
        <a:off x="3420779" y="2272156"/>
        <a:ext cx="3109799" cy="1865879"/>
      </dsp:txXfrm>
    </dsp:sp>
    <dsp:sp modelId="{503D108A-CA2D-49D1-A28F-6725D6648B74}">
      <dsp:nvSpPr>
        <dsp:cNvPr id="0" name=""/>
        <dsp:cNvSpPr/>
      </dsp:nvSpPr>
      <dsp:spPr>
        <a:xfrm>
          <a:off x="6841558" y="2272156"/>
          <a:ext cx="3109799" cy="1865879"/>
        </a:xfrm>
        <a:prstGeom prst="rect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Result Driven</a:t>
          </a:r>
          <a:endParaRPr lang="th-TH" sz="3000" kern="1200" dirty="0"/>
        </a:p>
      </dsp:txBody>
      <dsp:txXfrm>
        <a:off x="6841558" y="2272156"/>
        <a:ext cx="3109799" cy="1865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9D7AB-48EA-4363-9500-FF992AA217F2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B622-109D-441E-BEEC-14D8E496476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589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D0A9-2933-4371-9829-1A92AD7A2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11571-CFD4-4DAF-8742-C5697CBA3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DAB20-8EE6-4AF3-B0A3-5864EFB93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AB4EE-8809-4871-983E-4C2ABC06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120B-280A-4AB7-91DB-928072CE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251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07D0-900C-4C8B-8EDE-145543A8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9FE32-A531-4587-9923-C67D5E709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3CFE4-C4FF-44CF-B227-0B98D05C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A99A8-8B43-4FC4-B5FF-4A69D6EB3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536CE-D96D-4DD9-9642-EAF3E43D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3353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1E739C-4522-43F6-A35F-523203D79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5F21A-312C-4491-BA30-C8A703A1D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F20D3-3AF4-4D8A-9E5A-AC35A135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D11B0-B3CD-4F77-8C07-F9BD6AA6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BDEFF-8F73-4E80-AC3F-2489E2A4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631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D462-D597-4854-A6DE-5F9F25CA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9670-0606-4904-A340-987370A6D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70104-07E9-470B-8CF2-37B3CDD7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962EE-8A4A-4997-ADE8-86174302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3103-6E3C-4AB6-95B9-F0EC3819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169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7E51-89C3-4D75-81EE-DC149CB7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FABFE-C97A-46A6-A6D8-BA5A0FE18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48A97-EB05-446F-A47D-911BF302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FD50C-CB30-4E9C-A0F1-D213C877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93DE7-DF3A-447F-B3E0-9C00EF38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39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9244-BA25-4CF8-8AD2-97387DDF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42629-4177-416D-BE60-7AE3EC9C4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6037C-D649-4ACB-98C4-913D17763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2200D-C96C-4A96-99B0-8D203077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63DEC-0556-44DA-ADE6-56E0477B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F427A-EB6C-4F04-B5B4-C64EA6E5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676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DC6F-5538-41D3-8627-571D098D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B38FE-CFD8-4A34-B994-4418FDA04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908F5-048E-4341-89CA-50604EBA4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EFB08-A92C-4FA9-8EB2-122E3ECFF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2DFE3-6961-4B10-AEC9-BB7BF1A80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B44A4C-6668-4FB6-92A8-0D8C0E4B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2062B-290C-4E5F-81FF-036C0C37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8DCF4-21E8-41D4-9677-609B3C45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258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B3F1-0C02-47FE-9DFB-443CDC7E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E2ACA-6E45-4E92-B52F-2756AF41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27F4F-7CB2-41B9-9442-6BECD771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E83F8-08FC-4B12-9D5D-51B669E9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624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80EFE-B061-4F28-B9F8-01CBCCC0F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F4A356-7A84-4E34-BCDE-AABF4D8C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E3115-ABCF-417A-A373-B267B963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737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EC95-C3D0-4BFE-8BCF-0514ACDA5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8516-338F-4043-8874-FDC9F895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BFE01-1010-40AC-99E6-31250138F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DF8F6-3C34-4C32-8DEF-371E35CF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051CA-58F8-4289-8575-A6CA3787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4514B-3476-4E23-8119-98ED5555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4977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6170-C2D7-4A9D-B7D2-626224D7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46482-4095-4767-AF37-496B62D09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32C21-B652-42D9-B643-09422B022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CA9DC-352E-41B3-BA58-1E53F9C7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2A2DC-996F-43D7-AB1C-8D2DDC30C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7BE72-847D-4BEC-A75F-FCB824DE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906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AE1D8-8B13-44F5-A0D2-516AB42D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11742-68FE-40E1-AC10-8B53F6782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14AC1-A9DB-47AC-AC0A-70F17FB89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69602-7EEF-4D0B-8820-08DAA7B88910}" type="datetimeFigureOut">
              <a:rPr lang="th-TH" smtClean="0"/>
              <a:t>02/08/66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804DF-F2B2-45DE-A29C-2A3684285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2D103-F6EE-4745-A7DB-725692084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6AC69-F01C-4F24-8AD0-F93849ADE2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684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tage, scene&#10;&#10;Description automatically generated">
            <a:extLst>
              <a:ext uri="{FF2B5EF4-FFF2-40B4-BE49-F238E27FC236}">
                <a16:creationId xmlns:a16="http://schemas.microsoft.com/office/drawing/2014/main" id="{381D07C5-1AD2-4F8D-B43A-E62E994EC9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door, outdoor object, star, night sky&#10;&#10;Description automatically generated">
            <a:extLst>
              <a:ext uri="{FF2B5EF4-FFF2-40B4-BE49-F238E27FC236}">
                <a16:creationId xmlns:a16="http://schemas.microsoft.com/office/drawing/2014/main" id="{1E8435D8-3BF6-47A5-BE17-EF8D5A4169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578" b="60694"/>
          <a:stretch/>
        </p:blipFill>
        <p:spPr>
          <a:xfrm>
            <a:off x="0" y="0"/>
            <a:ext cx="5781675" cy="2695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EBF5A-EE65-4F14-B6F4-51DEABC9B785}"/>
              </a:ext>
            </a:extLst>
          </p:cNvPr>
          <p:cNvSpPr txBox="1"/>
          <p:nvPr/>
        </p:nvSpPr>
        <p:spPr>
          <a:xfrm>
            <a:off x="590550" y="539712"/>
            <a:ext cx="6581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Providing Values to </a:t>
            </a:r>
          </a:p>
          <a:p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Customers and Communities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through </a:t>
            </a:r>
            <a:r>
              <a:rPr lang="en-US" sz="4400" b="1" dirty="0">
                <a:solidFill>
                  <a:srgbClr val="CC00FF"/>
                </a:solidFill>
                <a:latin typeface="+mj-lt"/>
              </a:rPr>
              <a:t>DATA</a:t>
            </a:r>
            <a:endParaRPr lang="th-TH" sz="3600" b="1" dirty="0">
              <a:solidFill>
                <a:srgbClr val="CC00FF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12486A-AC4E-4D0F-8D96-A0D5257B76F2}"/>
              </a:ext>
            </a:extLst>
          </p:cNvPr>
          <p:cNvSpPr/>
          <p:nvPr/>
        </p:nvSpPr>
        <p:spPr>
          <a:xfrm>
            <a:off x="659606" y="3295650"/>
            <a:ext cx="1591814" cy="170497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010" t="-1" r="-12322" b="-91150"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32AE8-C287-43D4-B2A3-368D651AE1D5}"/>
              </a:ext>
            </a:extLst>
          </p:cNvPr>
          <p:cNvSpPr txBox="1"/>
          <p:nvPr/>
        </p:nvSpPr>
        <p:spPr>
          <a:xfrm>
            <a:off x="592931" y="5026165"/>
            <a:ext cx="31599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Ramestr Sasirajpornchai</a:t>
            </a:r>
          </a:p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Principal Data Scientist</a:t>
            </a:r>
          </a:p>
          <a:p>
            <a:r>
              <a:rPr lang="en-US" sz="1600" b="1" dirty="0">
                <a:solidFill>
                  <a:srgbClr val="CC00FF"/>
                </a:solidFill>
                <a:latin typeface="+mj-lt"/>
              </a:rPr>
              <a:t>Siam Commercial Bank</a:t>
            </a:r>
          </a:p>
        </p:txBody>
      </p:sp>
    </p:spTree>
    <p:extLst>
      <p:ext uri="{BB962C8B-B14F-4D97-AF65-F5344CB8AC3E}">
        <p14:creationId xmlns:p14="http://schemas.microsoft.com/office/powerpoint/2010/main" val="416386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BC44AD-625D-4239-B2C4-4225955273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7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outdoor object, star, night sky&#10;&#10;Description automatically generated">
            <a:extLst>
              <a:ext uri="{FF2B5EF4-FFF2-40B4-BE49-F238E27FC236}">
                <a16:creationId xmlns:a16="http://schemas.microsoft.com/office/drawing/2014/main" id="{68BE5254-45B9-42BD-A60A-9BEE79131E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894BD-43CD-4E68-B973-DD3CD76C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88" y="6419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C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SCB Data Analytics</a:t>
            </a:r>
            <a:endParaRPr lang="th-TH" sz="3600" b="1" dirty="0">
              <a:solidFill>
                <a:srgbClr val="CC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E0D16A4-E2D6-42B2-8E15-973966D5A5A6}"/>
              </a:ext>
            </a:extLst>
          </p:cNvPr>
          <p:cNvGraphicFramePr/>
          <p:nvPr/>
        </p:nvGraphicFramePr>
        <p:xfrm>
          <a:off x="1120321" y="1967525"/>
          <a:ext cx="9951358" cy="42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085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utdoor object, star, night sky&#10;&#10;Description automatically generated">
            <a:extLst>
              <a:ext uri="{FF2B5EF4-FFF2-40B4-BE49-F238E27FC236}">
                <a16:creationId xmlns:a16="http://schemas.microsoft.com/office/drawing/2014/main" id="{1E8435D8-3BF6-47A5-BE17-EF8D5A41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5C617-ABA9-4B24-B8AC-538AAAAF78E7}"/>
              </a:ext>
            </a:extLst>
          </p:cNvPr>
          <p:cNvSpPr txBox="1"/>
          <p:nvPr/>
        </p:nvSpPr>
        <p:spPr>
          <a:xfrm>
            <a:off x="3064851" y="2391982"/>
            <a:ext cx="669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Data is Increasing Faster than Data Scientists</a:t>
            </a:r>
            <a:endParaRPr lang="th-TH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DAC25-8BFB-4A81-9E80-610E35845190}"/>
              </a:ext>
            </a:extLst>
          </p:cNvPr>
          <p:cNvSpPr txBox="1"/>
          <p:nvPr/>
        </p:nvSpPr>
        <p:spPr>
          <a:xfrm>
            <a:off x="2860431" y="5721863"/>
            <a:ext cx="897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0FF"/>
                </a:solidFill>
                <a:latin typeface="+mj-lt"/>
              </a:rPr>
              <a:t>Data is Only as Useful as the Analytics and the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E78B-BDAB-1E30-B1F4-8EDE599FFD25}"/>
              </a:ext>
            </a:extLst>
          </p:cNvPr>
          <p:cNvSpPr txBox="1"/>
          <p:nvPr/>
        </p:nvSpPr>
        <p:spPr>
          <a:xfrm>
            <a:off x="679204" y="612917"/>
            <a:ext cx="8042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Data and Analytics are Exponentially more Effective with the Right Team</a:t>
            </a:r>
          </a:p>
        </p:txBody>
      </p:sp>
    </p:spTree>
    <p:extLst>
      <p:ext uri="{BB962C8B-B14F-4D97-AF65-F5344CB8AC3E}">
        <p14:creationId xmlns:p14="http://schemas.microsoft.com/office/powerpoint/2010/main" val="5943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utdoor object, star, night sky&#10;&#10;Description automatically generated">
            <a:extLst>
              <a:ext uri="{FF2B5EF4-FFF2-40B4-BE49-F238E27FC236}">
                <a16:creationId xmlns:a16="http://schemas.microsoft.com/office/drawing/2014/main" id="{1E8435D8-3BF6-47A5-BE17-EF8D5A41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CBB63F-0F27-4F73-A23B-F4FD09A4283A}"/>
              </a:ext>
            </a:extLst>
          </p:cNvPr>
          <p:cNvSpPr txBox="1"/>
          <p:nvPr/>
        </p:nvSpPr>
        <p:spPr>
          <a:xfrm>
            <a:off x="633929" y="550793"/>
            <a:ext cx="1092414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C00FF"/>
                </a:solidFill>
                <a:latin typeface="+mj-lt"/>
              </a:rPr>
              <a:t>SCB Data Analytics</a:t>
            </a:r>
          </a:p>
          <a:p>
            <a:endParaRPr lang="en-US" sz="1200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+mj-lt"/>
              </a:rPr>
              <a:t>Using Data and Analytics to Deliver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Meaningful AI Applications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to Achieve the SCB’s Vision of Being the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“Digital Bank with Human Touch”  </a:t>
            </a:r>
            <a:endParaRPr lang="th-TH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5EC954-70D4-4293-A3FC-7731F4DAAFC3}"/>
              </a:ext>
            </a:extLst>
          </p:cNvPr>
          <p:cNvSpPr/>
          <p:nvPr/>
        </p:nvSpPr>
        <p:spPr>
          <a:xfrm>
            <a:off x="804878" y="2584806"/>
            <a:ext cx="5705438" cy="3549293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 Scientists </a:t>
            </a:r>
          </a:p>
          <a:p>
            <a:pPr algn="ctr"/>
            <a:r>
              <a:rPr lang="en-US" sz="2000" dirty="0"/>
              <a:t>&amp; </a:t>
            </a:r>
          </a:p>
          <a:p>
            <a:pPr algn="ctr"/>
            <a:r>
              <a:rPr lang="en-US" sz="2000" dirty="0"/>
              <a:t>Data Analysts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4BE70D-F8AA-49FD-848E-F6CB06BE3B5A}"/>
              </a:ext>
            </a:extLst>
          </p:cNvPr>
          <p:cNvSpPr/>
          <p:nvPr/>
        </p:nvSpPr>
        <p:spPr>
          <a:xfrm>
            <a:off x="6705600" y="2584806"/>
            <a:ext cx="2590799" cy="1787169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Machine Learning Engineers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6FEF97-2A62-48AC-9080-2F3FB6089595}"/>
              </a:ext>
            </a:extLst>
          </p:cNvPr>
          <p:cNvSpPr/>
          <p:nvPr/>
        </p:nvSpPr>
        <p:spPr>
          <a:xfrm>
            <a:off x="6705600" y="4505325"/>
            <a:ext cx="2590799" cy="1628774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Project Managers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AF81C5-0A58-4EDA-AB62-5FB4D4B3E030}"/>
              </a:ext>
            </a:extLst>
          </p:cNvPr>
          <p:cNvSpPr/>
          <p:nvPr/>
        </p:nvSpPr>
        <p:spPr>
          <a:xfrm>
            <a:off x="9491683" y="2584807"/>
            <a:ext cx="1838288" cy="2472968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Business Analysts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6DEB5B-6FB5-4DA5-B381-8FB6D1E98BE5}"/>
              </a:ext>
            </a:extLst>
          </p:cNvPr>
          <p:cNvSpPr/>
          <p:nvPr/>
        </p:nvSpPr>
        <p:spPr>
          <a:xfrm>
            <a:off x="9491682" y="5200649"/>
            <a:ext cx="1838288" cy="933449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12154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utdoor object, star, night sky&#10;&#10;Description automatically generated">
            <a:extLst>
              <a:ext uri="{FF2B5EF4-FFF2-40B4-BE49-F238E27FC236}">
                <a16:creationId xmlns:a16="http://schemas.microsoft.com/office/drawing/2014/main" id="{1E8435D8-3BF6-47A5-BE17-EF8D5A41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507A28-D031-442B-9D1E-D5D8423DCF5A}"/>
              </a:ext>
            </a:extLst>
          </p:cNvPr>
          <p:cNvSpPr txBox="1"/>
          <p:nvPr/>
        </p:nvSpPr>
        <p:spPr>
          <a:xfrm>
            <a:off x="828675" y="676275"/>
            <a:ext cx="6800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How has </a:t>
            </a:r>
            <a:r>
              <a:rPr lang="en-US" sz="4000" b="1" dirty="0">
                <a:solidFill>
                  <a:srgbClr val="CC00FF"/>
                </a:solidFill>
              </a:rPr>
              <a:t>DATA in SCB</a:t>
            </a:r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Changed in Since Covid</a:t>
            </a:r>
            <a:endParaRPr lang="th-TH"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8E7D5-5582-41DF-9148-1FE458E01E88}"/>
              </a:ext>
            </a:extLst>
          </p:cNvPr>
          <p:cNvSpPr/>
          <p:nvPr/>
        </p:nvSpPr>
        <p:spPr>
          <a:xfrm>
            <a:off x="452455" y="2352675"/>
            <a:ext cx="2552700" cy="2552700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SCB Easy Users </a:t>
            </a:r>
          </a:p>
          <a:p>
            <a:pPr algn="ctr"/>
            <a:endParaRPr lang="en-US" sz="2000" dirty="0"/>
          </a:p>
          <a:p>
            <a:pPr algn="ctr"/>
            <a:r>
              <a:rPr lang="en-US" sz="5400" dirty="0"/>
              <a:t> </a:t>
            </a:r>
            <a:r>
              <a:rPr lang="en-US" sz="5400" dirty="0">
                <a:solidFill>
                  <a:srgbClr val="CC00FF"/>
                </a:solidFill>
              </a:rPr>
              <a:t>60</a:t>
            </a:r>
            <a:r>
              <a:rPr lang="en-US" sz="3600" dirty="0">
                <a:solidFill>
                  <a:srgbClr val="CC00FF"/>
                </a:solidFill>
              </a:rPr>
              <a:t>%</a:t>
            </a:r>
            <a:endParaRPr lang="th-TH" sz="5400" dirty="0">
              <a:solidFill>
                <a:srgbClr val="CC00FF"/>
              </a:solidFill>
            </a:endParaRPr>
          </a:p>
        </p:txBody>
      </p:sp>
      <p:pic>
        <p:nvPicPr>
          <p:cNvPr id="10" name="Graphic 9" descr="Chevron arrows with solid fill">
            <a:extLst>
              <a:ext uri="{FF2B5EF4-FFF2-40B4-BE49-F238E27FC236}">
                <a16:creationId xmlns:a16="http://schemas.microsoft.com/office/drawing/2014/main" id="{C124E0BB-C3E1-457D-B2DF-EDEF896F5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07538" y="3801154"/>
            <a:ext cx="574450" cy="37020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4C982D-5C3E-4170-9500-3751A461C47C}"/>
              </a:ext>
            </a:extLst>
          </p:cNvPr>
          <p:cNvSpPr/>
          <p:nvPr/>
        </p:nvSpPr>
        <p:spPr>
          <a:xfrm>
            <a:off x="3343282" y="2352675"/>
            <a:ext cx="2552700" cy="2552700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Yearly Digital Transactions </a:t>
            </a:r>
            <a:endParaRPr lang="en-US" sz="2000" dirty="0"/>
          </a:p>
          <a:p>
            <a:pPr algn="ctr"/>
            <a:r>
              <a:rPr lang="en-US" sz="5400" dirty="0">
                <a:solidFill>
                  <a:srgbClr val="CC00FF"/>
                </a:solidFill>
              </a:rPr>
              <a:t>3.7</a:t>
            </a:r>
            <a:r>
              <a:rPr lang="en-US" sz="3600" dirty="0">
                <a:solidFill>
                  <a:srgbClr val="CC00FF"/>
                </a:solidFill>
              </a:rPr>
              <a:t>x</a:t>
            </a:r>
            <a:endParaRPr lang="th-TH" sz="5400" dirty="0">
              <a:solidFill>
                <a:srgbClr val="CC00FF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0CA5C1-AD7F-4749-BA99-4EEA68FFA1A5}"/>
              </a:ext>
            </a:extLst>
          </p:cNvPr>
          <p:cNvSpPr/>
          <p:nvPr/>
        </p:nvSpPr>
        <p:spPr>
          <a:xfrm>
            <a:off x="6186491" y="2352675"/>
            <a:ext cx="2552700" cy="2552700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Transactions per Customers </a:t>
            </a:r>
            <a:r>
              <a:rPr lang="en-US" sz="5400" dirty="0">
                <a:solidFill>
                  <a:srgbClr val="CC00FF"/>
                </a:solidFill>
              </a:rPr>
              <a:t>2.5</a:t>
            </a:r>
            <a:r>
              <a:rPr lang="en-US" sz="3600" dirty="0">
                <a:solidFill>
                  <a:srgbClr val="CC00FF"/>
                </a:solidFill>
              </a:rPr>
              <a:t>x</a:t>
            </a:r>
            <a:endParaRPr lang="th-TH" sz="5400" dirty="0">
              <a:solidFill>
                <a:srgbClr val="CC00FF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35D841-A23B-4ADF-AEAC-50069A37301A}"/>
              </a:ext>
            </a:extLst>
          </p:cNvPr>
          <p:cNvSpPr/>
          <p:nvPr/>
        </p:nvSpPr>
        <p:spPr>
          <a:xfrm>
            <a:off x="9029700" y="2352675"/>
            <a:ext cx="2552700" cy="2552700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Digital Product Adoption </a:t>
            </a:r>
            <a:endParaRPr lang="en-US" sz="2000" dirty="0"/>
          </a:p>
          <a:p>
            <a:pPr algn="ctr"/>
            <a:r>
              <a:rPr lang="en-US" sz="5400" dirty="0"/>
              <a:t> </a:t>
            </a:r>
            <a:r>
              <a:rPr lang="en-US" sz="5400" dirty="0">
                <a:solidFill>
                  <a:srgbClr val="CC00FF"/>
                </a:solidFill>
              </a:rPr>
              <a:t>90</a:t>
            </a:r>
            <a:r>
              <a:rPr lang="en-US" sz="3600" dirty="0">
                <a:solidFill>
                  <a:srgbClr val="CC00FF"/>
                </a:solidFill>
              </a:rPr>
              <a:t>%</a:t>
            </a:r>
            <a:endParaRPr lang="th-TH" sz="5400" dirty="0">
              <a:solidFill>
                <a:srgbClr val="CC00FF"/>
              </a:solidFill>
            </a:endParaRPr>
          </a:p>
        </p:txBody>
      </p:sp>
      <p:pic>
        <p:nvPicPr>
          <p:cNvPr id="16" name="Graphic 15" descr="Chevron arrows with solid fill">
            <a:extLst>
              <a:ext uri="{FF2B5EF4-FFF2-40B4-BE49-F238E27FC236}">
                <a16:creationId xmlns:a16="http://schemas.microsoft.com/office/drawing/2014/main" id="{177C9152-2DF2-4EEC-9B83-002306FE4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384784" y="3801154"/>
            <a:ext cx="574450" cy="37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9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E174DF-4CEC-4ECF-8C42-38DB4BEDE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0BCE21-0283-F72F-6415-E35DE5E3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03727" cy="208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5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utdoor object, star, night sky&#10;&#10;Description automatically generated">
            <a:extLst>
              <a:ext uri="{FF2B5EF4-FFF2-40B4-BE49-F238E27FC236}">
                <a16:creationId xmlns:a16="http://schemas.microsoft.com/office/drawing/2014/main" id="{1E8435D8-3BF6-47A5-BE17-EF8D5A41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B8B584-3046-42B2-9285-DC4B4919102C}"/>
              </a:ext>
            </a:extLst>
          </p:cNvPr>
          <p:cNvSpPr txBox="1"/>
          <p:nvPr/>
        </p:nvSpPr>
        <p:spPr>
          <a:xfrm>
            <a:off x="3376612" y="333375"/>
            <a:ext cx="5438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C00FF"/>
                </a:solidFill>
              </a:rPr>
              <a:t>VALUE</a:t>
            </a:r>
          </a:p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Bring to the Customers</a:t>
            </a:r>
            <a:endParaRPr lang="th-TH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D26D0-9725-4A18-BCA6-3F3C7C790B70}"/>
              </a:ext>
            </a:extLst>
          </p:cNvPr>
          <p:cNvSpPr txBox="1"/>
          <p:nvPr/>
        </p:nvSpPr>
        <p:spPr>
          <a:xfrm>
            <a:off x="1104899" y="3090088"/>
            <a:ext cx="543877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Easy Access to Lending</a:t>
            </a:r>
          </a:p>
          <a:p>
            <a:pPr algn="r"/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Credit Scoring</a:t>
            </a:r>
          </a:p>
          <a:p>
            <a:pPr algn="r"/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Income Assessment</a:t>
            </a:r>
          </a:p>
          <a:p>
            <a:pPr algn="r"/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Digital Document Processing</a:t>
            </a:r>
          </a:p>
          <a:p>
            <a:pPr algn="r"/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Portfolio Optimization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5BD7A4-E70E-41ED-A2F4-53B292096018}"/>
              </a:ext>
            </a:extLst>
          </p:cNvPr>
          <p:cNvSpPr/>
          <p:nvPr/>
        </p:nvSpPr>
        <p:spPr>
          <a:xfrm>
            <a:off x="8928914" y="1870619"/>
            <a:ext cx="2158187" cy="215818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Approval Rate</a:t>
            </a:r>
          </a:p>
          <a:p>
            <a:pPr algn="ctr"/>
            <a:r>
              <a:rPr lang="en-US" sz="6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x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BDCCA2-AE11-4146-9C35-DD61C2E35C85}"/>
              </a:ext>
            </a:extLst>
          </p:cNvPr>
          <p:cNvSpPr/>
          <p:nvPr/>
        </p:nvSpPr>
        <p:spPr>
          <a:xfrm>
            <a:off x="7207699" y="3090088"/>
            <a:ext cx="1440092" cy="14400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Instant Approval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752DCE-DC3D-46FD-A46C-D5453D696A5B}"/>
              </a:ext>
            </a:extLst>
          </p:cNvPr>
          <p:cNvSpPr/>
          <p:nvPr/>
        </p:nvSpPr>
        <p:spPr>
          <a:xfrm>
            <a:off x="8509815" y="4323339"/>
            <a:ext cx="1958164" cy="195816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Rate Reduction</a:t>
            </a:r>
          </a:p>
          <a:p>
            <a:pPr algn="ct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30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%</a:t>
            </a:r>
            <a:endParaRPr lang="en-US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4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utdoor object, star, night sky&#10;&#10;Description automatically generated">
            <a:extLst>
              <a:ext uri="{FF2B5EF4-FFF2-40B4-BE49-F238E27FC236}">
                <a16:creationId xmlns:a16="http://schemas.microsoft.com/office/drawing/2014/main" id="{1E8435D8-3BF6-47A5-BE17-EF8D5A41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B8B584-3046-42B2-9285-DC4B4919102C}"/>
              </a:ext>
            </a:extLst>
          </p:cNvPr>
          <p:cNvSpPr txBox="1"/>
          <p:nvPr/>
        </p:nvSpPr>
        <p:spPr>
          <a:xfrm>
            <a:off x="3376612" y="333375"/>
            <a:ext cx="5438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C00FF"/>
                </a:solidFill>
              </a:rPr>
              <a:t>VALUE</a:t>
            </a:r>
          </a:p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Bring to the Customers</a:t>
            </a:r>
            <a:endParaRPr lang="th-TH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D26D0-9725-4A18-BCA6-3F3C7C790B70}"/>
              </a:ext>
            </a:extLst>
          </p:cNvPr>
          <p:cNvSpPr txBox="1"/>
          <p:nvPr/>
        </p:nvSpPr>
        <p:spPr>
          <a:xfrm>
            <a:off x="5553577" y="3614907"/>
            <a:ext cx="583882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Expanding the Business Ecosystem</a:t>
            </a:r>
          </a:p>
          <a:p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Supply Chain Network</a:t>
            </a:r>
          </a:p>
          <a:p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Financial Statement Enrichment</a:t>
            </a:r>
          </a:p>
          <a:p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Portfolio Risk Management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1476F0-47DD-460E-D8C2-B85016247B35}"/>
              </a:ext>
            </a:extLst>
          </p:cNvPr>
          <p:cNvSpPr/>
          <p:nvPr/>
        </p:nvSpPr>
        <p:spPr>
          <a:xfrm>
            <a:off x="3114267" y="1894065"/>
            <a:ext cx="2158187" cy="215818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Synergize Connected Businesses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FA4475-A417-6FE4-3E23-0ED0FB0E0FED}"/>
              </a:ext>
            </a:extLst>
          </p:cNvPr>
          <p:cNvSpPr/>
          <p:nvPr/>
        </p:nvSpPr>
        <p:spPr>
          <a:xfrm>
            <a:off x="1393052" y="3113534"/>
            <a:ext cx="1440092" cy="14400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Instant Approval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9A4181-D1DE-4BFF-9557-132D1E253247}"/>
              </a:ext>
            </a:extLst>
          </p:cNvPr>
          <p:cNvSpPr/>
          <p:nvPr/>
        </p:nvSpPr>
        <p:spPr>
          <a:xfrm>
            <a:off x="2695168" y="4346785"/>
            <a:ext cx="1958164" cy="195816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Access to Younger Businesses</a:t>
            </a:r>
          </a:p>
        </p:txBody>
      </p:sp>
    </p:spTree>
    <p:extLst>
      <p:ext uri="{BB962C8B-B14F-4D97-AF65-F5344CB8AC3E}">
        <p14:creationId xmlns:p14="http://schemas.microsoft.com/office/powerpoint/2010/main" val="390032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utdoor object, star, night sky&#10;&#10;Description automatically generated">
            <a:extLst>
              <a:ext uri="{FF2B5EF4-FFF2-40B4-BE49-F238E27FC236}">
                <a16:creationId xmlns:a16="http://schemas.microsoft.com/office/drawing/2014/main" id="{1E8435D8-3BF6-47A5-BE17-EF8D5A41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B8B584-3046-42B2-9285-DC4B4919102C}"/>
              </a:ext>
            </a:extLst>
          </p:cNvPr>
          <p:cNvSpPr txBox="1"/>
          <p:nvPr/>
        </p:nvSpPr>
        <p:spPr>
          <a:xfrm>
            <a:off x="3376612" y="333375"/>
            <a:ext cx="5438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C00FF"/>
                </a:solidFill>
              </a:rPr>
              <a:t>VALUE</a:t>
            </a:r>
          </a:p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Bring to the Customers</a:t>
            </a:r>
            <a:endParaRPr lang="th-TH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D26D0-9725-4A18-BCA6-3F3C7C790B70}"/>
              </a:ext>
            </a:extLst>
          </p:cNvPr>
          <p:cNvSpPr txBox="1"/>
          <p:nvPr/>
        </p:nvSpPr>
        <p:spPr>
          <a:xfrm>
            <a:off x="6191249" y="3899713"/>
            <a:ext cx="583882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Understand their Finances and Grow their Wealth</a:t>
            </a:r>
          </a:p>
          <a:p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Just4You (Personal Finance Management)</a:t>
            </a:r>
          </a:p>
          <a:p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Wealth Recommendation</a:t>
            </a:r>
          </a:p>
          <a:p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Insurance Recommendation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105E7F-8A17-400D-AF1F-9CE1ED9F15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03" t="34722" r="65312" b="7638"/>
          <a:stretch/>
        </p:blipFill>
        <p:spPr>
          <a:xfrm>
            <a:off x="1373160" y="1990189"/>
            <a:ext cx="2051077" cy="4034107"/>
          </a:xfrm>
          <a:prstGeom prst="rect">
            <a:avLst/>
          </a:prstGeom>
        </p:spPr>
      </p:pic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6B0B1FC2-AF63-4077-9DF6-AEC55768C7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67" t="33631" r="64349" b="7546"/>
          <a:stretch/>
        </p:blipFill>
        <p:spPr>
          <a:xfrm>
            <a:off x="3836193" y="1971140"/>
            <a:ext cx="2027844" cy="40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0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utdoor object, star, night sky&#10;&#10;Description automatically generated">
            <a:extLst>
              <a:ext uri="{FF2B5EF4-FFF2-40B4-BE49-F238E27FC236}">
                <a16:creationId xmlns:a16="http://schemas.microsoft.com/office/drawing/2014/main" id="{1E8435D8-3BF6-47A5-BE17-EF8D5A41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B8B584-3046-42B2-9285-DC4B4919102C}"/>
              </a:ext>
            </a:extLst>
          </p:cNvPr>
          <p:cNvSpPr txBox="1"/>
          <p:nvPr/>
        </p:nvSpPr>
        <p:spPr>
          <a:xfrm>
            <a:off x="3376612" y="333375"/>
            <a:ext cx="5438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C00FF"/>
                </a:solidFill>
              </a:rPr>
              <a:t>VALUE</a:t>
            </a:r>
          </a:p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Bring to the Customers</a:t>
            </a:r>
            <a:endParaRPr lang="th-TH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D26D0-9725-4A18-BCA6-3F3C7C790B70}"/>
              </a:ext>
            </a:extLst>
          </p:cNvPr>
          <p:cNvSpPr txBox="1"/>
          <p:nvPr/>
        </p:nvSpPr>
        <p:spPr>
          <a:xfrm>
            <a:off x="257175" y="2756444"/>
            <a:ext cx="583882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Engage with Customers through Line SCB Connect</a:t>
            </a:r>
          </a:p>
          <a:p>
            <a:pPr algn="r"/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Chatbot</a:t>
            </a:r>
          </a:p>
          <a:p>
            <a:pPr algn="r"/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Product Inquiry and Information</a:t>
            </a:r>
          </a:p>
          <a:p>
            <a:pPr algn="r"/>
            <a:r>
              <a:rPr lang="en-US" sz="1800" dirty="0">
                <a:solidFill>
                  <a:schemeClr val="bg2">
                    <a:lumMod val="90000"/>
                  </a:schemeClr>
                </a:solidFill>
              </a:rPr>
              <a:t>Intelligent Recommendation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C09378-6F85-42AD-AAF6-0BA0FC54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110" t="31250" r="11953" b="10139"/>
          <a:stretch/>
        </p:blipFill>
        <p:spPr>
          <a:xfrm>
            <a:off x="6353174" y="2143124"/>
            <a:ext cx="4381501" cy="40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77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utdoor object, star, night sky&#10;&#10;Description automatically generated">
            <a:extLst>
              <a:ext uri="{FF2B5EF4-FFF2-40B4-BE49-F238E27FC236}">
                <a16:creationId xmlns:a16="http://schemas.microsoft.com/office/drawing/2014/main" id="{1E8435D8-3BF6-47A5-BE17-EF8D5A41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F94B8A-030E-480D-9477-21856A34BF58}"/>
              </a:ext>
            </a:extLst>
          </p:cNvPr>
          <p:cNvSpPr txBox="1"/>
          <p:nvPr/>
        </p:nvSpPr>
        <p:spPr>
          <a:xfrm>
            <a:off x="428624" y="431348"/>
            <a:ext cx="636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Architecture</a:t>
            </a:r>
            <a:endParaRPr lang="th-TH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A0D2A2-C911-4F5C-96D5-E47DBABDF63C}"/>
              </a:ext>
            </a:extLst>
          </p:cNvPr>
          <p:cNvSpPr/>
          <p:nvPr/>
        </p:nvSpPr>
        <p:spPr>
          <a:xfrm>
            <a:off x="4733925" y="3905250"/>
            <a:ext cx="5762625" cy="2514600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SCB </a:t>
            </a:r>
            <a:r>
              <a:rPr lang="en-US" sz="2000" b="1" dirty="0" err="1"/>
              <a:t>DataLake</a:t>
            </a:r>
            <a:endParaRPr lang="en-US" sz="2000" b="1" dirty="0"/>
          </a:p>
          <a:p>
            <a:pPr algn="ctr"/>
            <a:r>
              <a:rPr lang="en-US" sz="1600" dirty="0"/>
              <a:t>Aggregated Data from All Sources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8EA6D8-8897-4D58-8AA3-555665944A9A}"/>
              </a:ext>
            </a:extLst>
          </p:cNvPr>
          <p:cNvSpPr/>
          <p:nvPr/>
        </p:nvSpPr>
        <p:spPr>
          <a:xfrm>
            <a:off x="2343150" y="3905250"/>
            <a:ext cx="2181225" cy="2514600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SCB Kafka</a:t>
            </a:r>
          </a:p>
          <a:p>
            <a:pPr algn="ctr"/>
            <a:r>
              <a:rPr lang="en-US" sz="1600" dirty="0"/>
              <a:t>Real-Time </a:t>
            </a:r>
          </a:p>
          <a:p>
            <a:pPr algn="ctr"/>
            <a:r>
              <a:rPr lang="en-US" sz="1600" dirty="0"/>
              <a:t>Event-Based Data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8CD4F-4A8A-4793-BDAC-040505097475}"/>
              </a:ext>
            </a:extLst>
          </p:cNvPr>
          <p:cNvSpPr txBox="1"/>
          <p:nvPr/>
        </p:nvSpPr>
        <p:spPr>
          <a:xfrm>
            <a:off x="685800" y="4962495"/>
            <a:ext cx="1419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Layer</a:t>
            </a:r>
            <a:endParaRPr lang="th-T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9EC093-0689-47B7-B602-69633567E839}"/>
              </a:ext>
            </a:extLst>
          </p:cNvPr>
          <p:cNvSpPr/>
          <p:nvPr/>
        </p:nvSpPr>
        <p:spPr>
          <a:xfrm>
            <a:off x="3762376" y="2519019"/>
            <a:ext cx="6734174" cy="1266826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Data Analytics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32" name="Picture 8" descr="Databricks - Wikipedia">
            <a:extLst>
              <a:ext uri="{FF2B5EF4-FFF2-40B4-BE49-F238E27FC236}">
                <a16:creationId xmlns:a16="http://schemas.microsoft.com/office/drawing/2014/main" id="{D0837901-5099-4931-B331-9E56F357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725" y="2762383"/>
            <a:ext cx="1485899" cy="78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1100C0-4A75-45A8-A9DF-E33693C950E8}"/>
              </a:ext>
            </a:extLst>
          </p:cNvPr>
          <p:cNvSpPr txBox="1"/>
          <p:nvPr/>
        </p:nvSpPr>
        <p:spPr>
          <a:xfrm>
            <a:off x="685799" y="2952377"/>
            <a:ext cx="2057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Analytics Layer</a:t>
            </a:r>
            <a:endParaRPr lang="th-T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2EADE-ADAD-4D00-94B7-14D637D5EAB1}"/>
              </a:ext>
            </a:extLst>
          </p:cNvPr>
          <p:cNvSpPr txBox="1"/>
          <p:nvPr/>
        </p:nvSpPr>
        <p:spPr>
          <a:xfrm>
            <a:off x="685799" y="1607831"/>
            <a:ext cx="2057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Application Layer</a:t>
            </a:r>
            <a:endParaRPr lang="th-TH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6BBA330-1595-46D6-92DB-F62BA1785562}"/>
              </a:ext>
            </a:extLst>
          </p:cNvPr>
          <p:cNvSpPr/>
          <p:nvPr/>
        </p:nvSpPr>
        <p:spPr>
          <a:xfrm>
            <a:off x="3762376" y="1421449"/>
            <a:ext cx="2181225" cy="937839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Real-Time Microservices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74CE7B-5999-4E56-A9CE-855260C88414}"/>
              </a:ext>
            </a:extLst>
          </p:cNvPr>
          <p:cNvSpPr/>
          <p:nvPr/>
        </p:nvSpPr>
        <p:spPr>
          <a:xfrm>
            <a:off x="6038850" y="1423517"/>
            <a:ext cx="2181225" cy="937839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Real-Time Microservices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4AA9C93-A653-4518-A9FD-E3D917336C42}"/>
              </a:ext>
            </a:extLst>
          </p:cNvPr>
          <p:cNvSpPr/>
          <p:nvPr/>
        </p:nvSpPr>
        <p:spPr>
          <a:xfrm>
            <a:off x="8315325" y="1419585"/>
            <a:ext cx="2181225" cy="937839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Batch Jobs</a:t>
            </a:r>
          </a:p>
        </p:txBody>
      </p:sp>
      <p:pic>
        <p:nvPicPr>
          <p:cNvPr id="21" name="Picture 8" descr="Databricks - Wikipedia">
            <a:extLst>
              <a:ext uri="{FF2B5EF4-FFF2-40B4-BE49-F238E27FC236}">
                <a16:creationId xmlns:a16="http://schemas.microsoft.com/office/drawing/2014/main" id="{53FC25E3-A754-487B-B36C-259049CA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449" y="1436888"/>
            <a:ext cx="686050" cy="3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Databricks - Wikipedia">
            <a:extLst>
              <a:ext uri="{FF2B5EF4-FFF2-40B4-BE49-F238E27FC236}">
                <a16:creationId xmlns:a16="http://schemas.microsoft.com/office/drawing/2014/main" id="{58DFE356-49BD-4641-AD53-5797887C2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600" y="1436888"/>
            <a:ext cx="686050" cy="3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66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10701</TotalTime>
  <Words>275</Words>
  <Application>Microsoft Macintosh PowerPoint</Application>
  <PresentationFormat>Widescreen</PresentationFormat>
  <Paragraphs>80</Paragraphs>
  <Slides>12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SCB Data Analytics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Open House</dc:title>
  <dc:creator>RAMESTR SASIRAJPORNCHAI</dc:creator>
  <cp:lastModifiedBy>RAMESTR SASIRAJPORNCHAI</cp:lastModifiedBy>
  <cp:revision>54</cp:revision>
  <dcterms:created xsi:type="dcterms:W3CDTF">2022-09-01T03:05:29Z</dcterms:created>
  <dcterms:modified xsi:type="dcterms:W3CDTF">2023-08-02T17:25:57Z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799a265-e452-471a-9f71-28c814d4acbc_Enabled">
    <vt:lpwstr>true</vt:lpwstr>
  </property>
  <property fmtid="{D5CDD505-2E9C-101B-9397-08002B2CF9AE}" pid="3" name="MSIP_Label_c799a265-e452-471a-9f71-28c814d4acbc_SetDate">
    <vt:lpwstr>2023-03-09T17:11:12Z</vt:lpwstr>
  </property>
  <property fmtid="{D5CDD505-2E9C-101B-9397-08002B2CF9AE}" pid="4" name="MSIP_Label_c799a265-e452-471a-9f71-28c814d4acbc_Method">
    <vt:lpwstr>Standard</vt:lpwstr>
  </property>
  <property fmtid="{D5CDD505-2E9C-101B-9397-08002B2CF9AE}" pid="5" name="MSIP_Label_c799a265-e452-471a-9f71-28c814d4acbc_Name">
    <vt:lpwstr>c799a265-e452-471a-9f71-28c814d4acbc</vt:lpwstr>
  </property>
  <property fmtid="{D5CDD505-2E9C-101B-9397-08002B2CF9AE}" pid="6" name="MSIP_Label_c799a265-e452-471a-9f71-28c814d4acbc_SiteId">
    <vt:lpwstr>45202dee-4088-4e8c-8ebd-c01f56740e8f</vt:lpwstr>
  </property>
  <property fmtid="{D5CDD505-2E9C-101B-9397-08002B2CF9AE}" pid="7" name="MSIP_Label_c799a265-e452-471a-9f71-28c814d4acbc_ActionId">
    <vt:lpwstr>66878960-85b4-42db-9ceb-e441553fcf48</vt:lpwstr>
  </property>
  <property fmtid="{D5CDD505-2E9C-101B-9397-08002B2CF9AE}" pid="8" name="MSIP_Label_c799a265-e452-471a-9f71-28c814d4acbc_ContentBits">
    <vt:lpwstr>0</vt:lpwstr>
  </property>
</Properties>
</file>